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3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1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1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2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8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7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6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62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9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E3577-94BB-4B76-909D-DAE5B0D32BF1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3B2E6-3005-44E9-B67C-9230B58C0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1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2">
            <a:lum bright="6000" contras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374651"/>
            <a:ext cx="8805863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1"/>
          <p:cNvSpPr>
            <a:spLocks noGrp="1"/>
          </p:cNvSpPr>
          <p:nvPr>
            <p:ph type="ctrTitle"/>
          </p:nvPr>
        </p:nvSpPr>
        <p:spPr>
          <a:xfrm>
            <a:off x="221302" y="732431"/>
            <a:ext cx="7772400" cy="1470025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 dirty="0" smtClean="0">
                <a:solidFill>
                  <a:srgbClr val="0070C0"/>
                </a:solidFill>
                <a:latin typeface="+mn-lt"/>
              </a:rPr>
              <a:t>L2_Drawing Instruments and Line types</a:t>
            </a:r>
            <a:endParaRPr lang="en-US" altLang="en-US" sz="2800" dirty="0" smtClean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302" y="4060826"/>
            <a:ext cx="6553200" cy="2133600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b="1" dirty="0" smtClean="0">
                <a:solidFill>
                  <a:srgbClr val="FF0000"/>
                </a:solidFill>
              </a:rPr>
              <a:t>B</a:t>
            </a:r>
            <a:r>
              <a:rPr lang="en-US" b="1" dirty="0" smtClean="0">
                <a:solidFill>
                  <a:srgbClr val="FF0000"/>
                </a:solidFill>
              </a:rPr>
              <a:t>. </a:t>
            </a:r>
            <a:r>
              <a:rPr lang="en-US" b="1" dirty="0" smtClean="0">
                <a:solidFill>
                  <a:srgbClr val="FF0000"/>
                </a:solidFill>
              </a:rPr>
              <a:t>SANTHI</a:t>
            </a:r>
          </a:p>
          <a:p>
            <a:pPr algn="l">
              <a:defRPr/>
            </a:pPr>
            <a:r>
              <a:rPr lang="en-US" b="1" dirty="0" smtClean="0">
                <a:solidFill>
                  <a:srgbClr val="FF0000"/>
                </a:solidFill>
              </a:rPr>
              <a:t>Assistant t Professor</a:t>
            </a:r>
            <a:endParaRPr lang="en-US" b="1" dirty="0" smtClean="0">
              <a:solidFill>
                <a:srgbClr val="FF0000"/>
              </a:solidFill>
            </a:endParaRPr>
          </a:p>
          <a:p>
            <a:pPr algn="l">
              <a:defRPr/>
            </a:pPr>
            <a:r>
              <a:rPr lang="en-US" b="1" dirty="0" smtClean="0">
                <a:solidFill>
                  <a:srgbClr val="FF0000"/>
                </a:solidFill>
              </a:rPr>
              <a:t>Department of MECHANICAL Engineering</a:t>
            </a:r>
          </a:p>
          <a:p>
            <a:pPr algn="l">
              <a:defRPr/>
            </a:pPr>
            <a:r>
              <a:rPr lang="en-US" b="1" dirty="0" smtClean="0">
                <a:solidFill>
                  <a:srgbClr val="FF0000"/>
                </a:solidFill>
              </a:rPr>
              <a:t>NIT Goa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6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1199227" y="1175816"/>
            <a:ext cx="8313263" cy="4208461"/>
            <a:chOff x="381000" y="1752600"/>
            <a:chExt cx="8534400" cy="4800600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381000" y="1752600"/>
              <a:ext cx="7696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381000" y="1752600"/>
              <a:ext cx="0" cy="40377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381000" y="5790393"/>
              <a:ext cx="769619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8077199" y="1752600"/>
              <a:ext cx="0" cy="403779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8229599" y="1752600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81000" y="2742554"/>
              <a:ext cx="76961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81000" y="3657923"/>
              <a:ext cx="76961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381000" y="4419035"/>
              <a:ext cx="76961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81000" y="5105561"/>
              <a:ext cx="76961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129107" y="4419035"/>
              <a:ext cx="1693" cy="1379833"/>
            </a:xfrm>
            <a:custGeom>
              <a:avLst/>
              <a:gdLst>
                <a:gd name="T0" fmla="*/ 1587 w 1"/>
                <a:gd name="T1" fmla="*/ 0 h 869"/>
                <a:gd name="T2" fmla="*/ 0 w 1"/>
                <a:gd name="T3" fmla="*/ 1379537 h 86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69">
                  <a:moveTo>
                    <a:pt x="1" y="0"/>
                  </a:moveTo>
                  <a:lnTo>
                    <a:pt x="0" y="86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609599" y="2134004"/>
              <a:ext cx="7086601" cy="33563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 b="1" dirty="0" smtClean="0">
                  <a:solidFill>
                    <a:prstClr val="black"/>
                  </a:solidFill>
                  <a:cs typeface="+mn-cs"/>
                </a:rPr>
                <a:t>NATIONAL  INSTITUTE </a:t>
              </a:r>
              <a:r>
                <a:rPr lang="en-US" altLang="en-US" sz="1600" b="1" dirty="0">
                  <a:solidFill>
                    <a:prstClr val="black"/>
                  </a:solidFill>
                  <a:cs typeface="+mn-cs"/>
                </a:rPr>
                <a:t>OF </a:t>
              </a:r>
              <a:r>
                <a:rPr lang="en-US" altLang="en-US" sz="1600" b="1" dirty="0" smtClean="0">
                  <a:solidFill>
                    <a:prstClr val="black"/>
                  </a:solidFill>
                  <a:cs typeface="+mn-cs"/>
                </a:rPr>
                <a:t>TECHNOLOGY, </a:t>
              </a:r>
              <a:r>
                <a:rPr lang="en-US" altLang="en-US" sz="1600" b="1" dirty="0">
                  <a:solidFill>
                    <a:prstClr val="black"/>
                  </a:solidFill>
                  <a:cs typeface="+mn-cs"/>
                </a:rPr>
                <a:t> </a:t>
              </a:r>
              <a:r>
                <a:rPr lang="en-US" altLang="en-US" sz="1600" b="1" dirty="0" smtClean="0">
                  <a:solidFill>
                    <a:prstClr val="black"/>
                  </a:solidFill>
                  <a:cs typeface="+mn-cs"/>
                </a:rPr>
                <a:t>GOA</a:t>
              </a:r>
              <a:endParaRPr lang="en-US" altLang="en-US" sz="1600" b="1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457199" y="3200239"/>
              <a:ext cx="4114800" cy="3373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 b="1" dirty="0">
                  <a:solidFill>
                    <a:prstClr val="black"/>
                  </a:solidFill>
                  <a:cs typeface="+mn-cs"/>
                </a:rPr>
                <a:t>TITLE:  </a:t>
              </a:r>
              <a:r>
                <a:rPr lang="en-US" altLang="en-US" sz="1600" b="1" dirty="0" smtClean="0">
                  <a:solidFill>
                    <a:prstClr val="black"/>
                  </a:solidFill>
                  <a:cs typeface="+mn-cs"/>
                </a:rPr>
                <a:t>LETTERING </a:t>
              </a:r>
              <a:endParaRPr lang="en-US" altLang="en-US" sz="1600" b="1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6705599" y="4600414"/>
              <a:ext cx="1295401" cy="30681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400" b="1" dirty="0">
                  <a:solidFill>
                    <a:prstClr val="black"/>
                  </a:solidFill>
                  <a:cs typeface="+mn-cs"/>
                </a:rPr>
                <a:t>SCALE</a:t>
              </a:r>
              <a:r>
                <a:rPr lang="en-US" altLang="en-US" sz="1400" b="1" dirty="0" smtClean="0">
                  <a:solidFill>
                    <a:prstClr val="black"/>
                  </a:solidFill>
                  <a:cs typeface="+mn-cs"/>
                </a:rPr>
                <a:t>: 1: 1</a:t>
              </a:r>
              <a:endParaRPr lang="en-US" altLang="en-US" sz="1400" b="1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511386" y="3886766"/>
              <a:ext cx="2133600" cy="33563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 b="1" dirty="0">
                  <a:solidFill>
                    <a:prstClr val="black"/>
                  </a:solidFill>
                  <a:cs typeface="+mn-cs"/>
                </a:rPr>
                <a:t>NAME</a:t>
              </a:r>
              <a:r>
                <a:rPr lang="en-US" altLang="en-US" sz="1600" b="1" dirty="0" smtClean="0">
                  <a:solidFill>
                    <a:prstClr val="black"/>
                  </a:solidFill>
                  <a:cs typeface="+mn-cs"/>
                </a:rPr>
                <a:t>: B SANTHI</a:t>
              </a:r>
              <a:endParaRPr lang="en-US" altLang="en-US" sz="1600" b="1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11386" y="4585158"/>
              <a:ext cx="1183641" cy="33733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 b="1" dirty="0">
                  <a:solidFill>
                    <a:prstClr val="black"/>
                  </a:solidFill>
                  <a:latin typeface="Calibri"/>
                  <a:cs typeface="+mn-cs"/>
                </a:rPr>
                <a:t>ROLL NO: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77427" y="5275074"/>
              <a:ext cx="2057399" cy="30512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400" b="1" dirty="0" smtClean="0">
                  <a:solidFill>
                    <a:prstClr val="black"/>
                  </a:solidFill>
                  <a:cs typeface="+mn-cs"/>
                </a:rPr>
                <a:t>DATE:</a:t>
              </a:r>
              <a:endParaRPr lang="en-US" altLang="en-US" sz="1400" b="1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5139267" y="5275074"/>
              <a:ext cx="2514599" cy="3373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 b="1" dirty="0" smtClean="0">
                  <a:solidFill>
                    <a:prstClr val="black"/>
                  </a:solidFill>
                  <a:cs typeface="+mn-cs"/>
                </a:rPr>
                <a:t>CHECKED </a:t>
              </a:r>
              <a:r>
                <a:rPr lang="en-US" altLang="en-US" sz="1600" b="1" dirty="0">
                  <a:solidFill>
                    <a:prstClr val="black"/>
                  </a:solidFill>
                  <a:cs typeface="+mn-cs"/>
                </a:rPr>
                <a:t>BY</a:t>
              </a: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8229599" y="2742554"/>
              <a:ext cx="6858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8153400" y="3657923"/>
              <a:ext cx="6857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8229599" y="4419035"/>
              <a:ext cx="6858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8229599" y="5105561"/>
              <a:ext cx="6858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8229599" y="5790393"/>
              <a:ext cx="6858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7" name="Line 30"/>
            <p:cNvSpPr>
              <a:spLocks noChangeShapeType="1"/>
            </p:cNvSpPr>
            <p:nvPr/>
          </p:nvSpPr>
          <p:spPr bwMode="auto">
            <a:xfrm>
              <a:off x="381000" y="6019235"/>
              <a:ext cx="0" cy="5339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8" name="Line 31"/>
            <p:cNvSpPr>
              <a:spLocks noChangeShapeType="1"/>
            </p:cNvSpPr>
            <p:nvPr/>
          </p:nvSpPr>
          <p:spPr bwMode="auto">
            <a:xfrm>
              <a:off x="5105400" y="6095516"/>
              <a:ext cx="0" cy="457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29" name="Line 32"/>
            <p:cNvSpPr>
              <a:spLocks noChangeShapeType="1"/>
            </p:cNvSpPr>
            <p:nvPr/>
          </p:nvSpPr>
          <p:spPr bwMode="auto">
            <a:xfrm>
              <a:off x="8077199" y="6095516"/>
              <a:ext cx="0" cy="457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30" name="Line 33"/>
            <p:cNvSpPr>
              <a:spLocks noChangeShapeType="1"/>
            </p:cNvSpPr>
            <p:nvPr/>
          </p:nvSpPr>
          <p:spPr bwMode="auto">
            <a:xfrm>
              <a:off x="381000" y="6324358"/>
              <a:ext cx="472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>
              <a:off x="5105400" y="6324358"/>
              <a:ext cx="29717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1828799" y="6019235"/>
              <a:ext cx="1447801" cy="33733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 b="1">
                  <a:solidFill>
                    <a:prstClr val="black"/>
                  </a:solidFill>
                  <a:cs typeface="+mn-cs"/>
                </a:rPr>
                <a:t>110</a:t>
              </a:r>
            </a:p>
          </p:txBody>
        </p:sp>
        <p:sp>
          <p:nvSpPr>
            <p:cNvPr id="33" name="Text Box 38"/>
            <p:cNvSpPr txBox="1">
              <a:spLocks noChangeArrowheads="1"/>
            </p:cNvSpPr>
            <p:nvPr/>
          </p:nvSpPr>
          <p:spPr bwMode="auto">
            <a:xfrm>
              <a:off x="5791199" y="5942954"/>
              <a:ext cx="1447801" cy="3373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 b="1">
                  <a:solidFill>
                    <a:prstClr val="black"/>
                  </a:solidFill>
                  <a:cs typeface="+mn-cs"/>
                </a:rPr>
                <a:t>75</a:t>
              </a:r>
            </a:p>
          </p:txBody>
        </p:sp>
        <p:sp>
          <p:nvSpPr>
            <p:cNvPr id="34" name="Text Box 39"/>
            <p:cNvSpPr txBox="1">
              <a:spLocks noChangeArrowheads="1"/>
            </p:cNvSpPr>
            <p:nvPr/>
          </p:nvSpPr>
          <p:spPr bwMode="auto">
            <a:xfrm>
              <a:off x="8305800" y="2210284"/>
              <a:ext cx="533399" cy="36106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 dirty="0">
                  <a:solidFill>
                    <a:prstClr val="black"/>
                  </a:solidFill>
                  <a:cs typeface="+mn-cs"/>
                </a:rPr>
                <a:t>2</a:t>
              </a:r>
              <a:r>
                <a:rPr lang="en-US" altLang="en-US" sz="1600" b="1" dirty="0">
                  <a:solidFill>
                    <a:prstClr val="black"/>
                  </a:solidFill>
                  <a:cs typeface="+mn-cs"/>
                </a:rPr>
                <a:t>0</a:t>
              </a:r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8458200" y="2515407"/>
              <a:ext cx="16933" cy="227147"/>
            </a:xfrm>
            <a:custGeom>
              <a:avLst/>
              <a:gdLst>
                <a:gd name="T0" fmla="*/ 0 w 11"/>
                <a:gd name="T1" fmla="*/ 0 h 144"/>
                <a:gd name="T2" fmla="*/ 17463 w 11"/>
                <a:gd name="T3" fmla="*/ 228600 h 1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" h="144">
                  <a:moveTo>
                    <a:pt x="0" y="0"/>
                  </a:moveTo>
                  <a:lnTo>
                    <a:pt x="11" y="14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36" name="Line 42"/>
            <p:cNvSpPr>
              <a:spLocks noChangeShapeType="1"/>
            </p:cNvSpPr>
            <p:nvPr/>
          </p:nvSpPr>
          <p:spPr bwMode="auto">
            <a:xfrm flipV="1">
              <a:off x="8458200" y="1752600"/>
              <a:ext cx="0" cy="381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37" name="Line 43"/>
            <p:cNvSpPr>
              <a:spLocks noChangeShapeType="1"/>
            </p:cNvSpPr>
            <p:nvPr/>
          </p:nvSpPr>
          <p:spPr bwMode="auto">
            <a:xfrm>
              <a:off x="8458200" y="3429081"/>
              <a:ext cx="0" cy="2288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38" name="Line 44"/>
            <p:cNvSpPr>
              <a:spLocks noChangeShapeType="1"/>
            </p:cNvSpPr>
            <p:nvPr/>
          </p:nvSpPr>
          <p:spPr bwMode="auto">
            <a:xfrm flipV="1">
              <a:off x="8458200" y="2818835"/>
              <a:ext cx="0" cy="2288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39" name="Text Box 45"/>
            <p:cNvSpPr txBox="1">
              <a:spLocks noChangeArrowheads="1"/>
            </p:cNvSpPr>
            <p:nvPr/>
          </p:nvSpPr>
          <p:spPr bwMode="auto">
            <a:xfrm>
              <a:off x="8229599" y="3886766"/>
              <a:ext cx="457200" cy="33563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>
                  <a:solidFill>
                    <a:prstClr val="black"/>
                  </a:solidFill>
                  <a:cs typeface="+mn-cs"/>
                </a:rPr>
                <a:t>10</a:t>
              </a:r>
            </a:p>
          </p:txBody>
        </p:sp>
        <p:sp>
          <p:nvSpPr>
            <p:cNvPr id="40" name="Text Box 46"/>
            <p:cNvSpPr txBox="1">
              <a:spLocks noChangeArrowheads="1"/>
            </p:cNvSpPr>
            <p:nvPr/>
          </p:nvSpPr>
          <p:spPr bwMode="auto">
            <a:xfrm>
              <a:off x="8229599" y="3091750"/>
              <a:ext cx="533401" cy="3373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>
                  <a:solidFill>
                    <a:prstClr val="black"/>
                  </a:solidFill>
                  <a:cs typeface="+mn-cs"/>
                </a:rPr>
                <a:t>15</a:t>
              </a:r>
            </a:p>
          </p:txBody>
        </p:sp>
        <p:sp>
          <p:nvSpPr>
            <p:cNvPr id="41" name="Line 47"/>
            <p:cNvSpPr>
              <a:spLocks noChangeShapeType="1"/>
            </p:cNvSpPr>
            <p:nvPr/>
          </p:nvSpPr>
          <p:spPr bwMode="auto">
            <a:xfrm flipV="1">
              <a:off x="8458200" y="4419035"/>
              <a:ext cx="0" cy="2288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42" name="Line 48"/>
            <p:cNvSpPr>
              <a:spLocks noChangeShapeType="1"/>
            </p:cNvSpPr>
            <p:nvPr/>
          </p:nvSpPr>
          <p:spPr bwMode="auto">
            <a:xfrm flipV="1">
              <a:off x="8458200" y="5105561"/>
              <a:ext cx="0" cy="2288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43" name="Text Box 49"/>
            <p:cNvSpPr txBox="1">
              <a:spLocks noChangeArrowheads="1"/>
            </p:cNvSpPr>
            <p:nvPr/>
          </p:nvSpPr>
          <p:spPr bwMode="auto">
            <a:xfrm>
              <a:off x="8229599" y="4647877"/>
              <a:ext cx="457200" cy="3373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>
                  <a:solidFill>
                    <a:prstClr val="black"/>
                  </a:solidFill>
                  <a:cs typeface="+mn-cs"/>
                </a:rPr>
                <a:t>10</a:t>
              </a:r>
            </a:p>
          </p:txBody>
        </p:sp>
        <p:sp>
          <p:nvSpPr>
            <p:cNvPr id="44" name="Text Box 50"/>
            <p:cNvSpPr txBox="1">
              <a:spLocks noChangeArrowheads="1"/>
            </p:cNvSpPr>
            <p:nvPr/>
          </p:nvSpPr>
          <p:spPr bwMode="auto">
            <a:xfrm>
              <a:off x="8229599" y="5334404"/>
              <a:ext cx="457200" cy="33563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600">
                  <a:solidFill>
                    <a:prstClr val="black"/>
                  </a:solidFill>
                  <a:cs typeface="+mn-cs"/>
                </a:rPr>
                <a:t>10</a:t>
              </a:r>
            </a:p>
          </p:txBody>
        </p:sp>
        <p:sp>
          <p:nvSpPr>
            <p:cNvPr id="45" name="Line 51"/>
            <p:cNvSpPr>
              <a:spLocks noChangeShapeType="1"/>
            </p:cNvSpPr>
            <p:nvPr/>
          </p:nvSpPr>
          <p:spPr bwMode="auto">
            <a:xfrm>
              <a:off x="8458200" y="5639527"/>
              <a:ext cx="0" cy="1508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sp>
          <p:nvSpPr>
            <p:cNvPr id="46" name="Line 52"/>
            <p:cNvSpPr>
              <a:spLocks noChangeShapeType="1"/>
            </p:cNvSpPr>
            <p:nvPr/>
          </p:nvSpPr>
          <p:spPr bwMode="auto">
            <a:xfrm>
              <a:off x="8458200" y="5029281"/>
              <a:ext cx="0" cy="76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Calibri"/>
                <a:cs typeface="+mn-cs"/>
              </a:endParaRPr>
            </a:p>
          </p:txBody>
        </p:sp>
        <p:pic>
          <p:nvPicPr>
            <p:cNvPr id="47" name="Picture 4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969" y="4511960"/>
              <a:ext cx="1177131" cy="51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8"/>
            <p:cNvSpPr txBox="1">
              <a:spLocks noChangeArrowheads="1"/>
            </p:cNvSpPr>
            <p:nvPr/>
          </p:nvSpPr>
          <p:spPr bwMode="auto">
            <a:xfrm>
              <a:off x="3544147" y="5264903"/>
              <a:ext cx="1027853" cy="306819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en-US" sz="1400" b="1" dirty="0" smtClean="0">
                  <a:solidFill>
                    <a:prstClr val="black"/>
                  </a:solidFill>
                  <a:cs typeface="+mn-cs"/>
                </a:rPr>
                <a:t>BATCH:</a:t>
              </a:r>
              <a:endParaRPr lang="en-US" altLang="en-US" sz="1400" b="1" dirty="0">
                <a:solidFill>
                  <a:prstClr val="black"/>
                </a:solidFill>
                <a:cs typeface="+mn-cs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3544147" y="5161501"/>
              <a:ext cx="0" cy="681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705599" y="4424120"/>
              <a:ext cx="0" cy="681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5589588"/>
            <a:ext cx="35052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82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1071563"/>
            <a:ext cx="8305800" cy="12126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word language is </a:t>
            </a:r>
            <a:r>
              <a:rPr lang="en-US" sz="2800" u="sng" dirty="0">
                <a:latin typeface="Calibri" pitchFamily="34" charset="0"/>
                <a:cs typeface="Calibri" pitchFamily="34" charset="0"/>
              </a:rPr>
              <a:t>inadequate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 for describing the </a:t>
            </a:r>
            <a:r>
              <a:rPr lang="en-US" sz="2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size, shape 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and  </a:t>
            </a:r>
            <a:r>
              <a:rPr lang="en-US" sz="2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features </a:t>
            </a:r>
            <a:r>
              <a:rPr lang="en-US" sz="2800" dirty="0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  <a:cs typeface="Calibri" pitchFamily="34" charset="0"/>
              </a:rPr>
              <a:t>completely as well as concisely.</a:t>
            </a:r>
          </a:p>
        </p:txBody>
      </p:sp>
      <p:sp>
        <p:nvSpPr>
          <p:cNvPr id="36867" name="Rectangle 9"/>
          <p:cNvSpPr>
            <a:spLocks noChangeArrowheads="1"/>
          </p:cNvSpPr>
          <p:nvPr/>
        </p:nvSpPr>
        <p:spPr bwMode="auto">
          <a:xfrm>
            <a:off x="1524000" y="2500313"/>
            <a:ext cx="7881938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  <a:cs typeface="Calibri" panose="020F0502020204030204" pitchFamily="34" charset="0"/>
              </a:rPr>
              <a:t>Graphics  Language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>
              <a:solidFill>
                <a:srgbClr val="FF0000"/>
              </a:solidFill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cs typeface="Calibri" panose="020F0502020204030204" pitchFamily="34" charset="0"/>
              </a:rPr>
              <a:t>-   Lines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b="1">
              <a:solidFill>
                <a:srgbClr val="FF0000"/>
              </a:solidFill>
              <a:cs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2800" i="1">
                <a:cs typeface="Calibri" panose="020F0502020204030204" pitchFamily="34" charset="0"/>
              </a:rPr>
              <a:t>   Dimensioning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cs typeface="Calibri" panose="020F0502020204030204" pitchFamily="34" charset="0"/>
              </a:rPr>
              <a:t>    (Combination of both graphic and word language) </a:t>
            </a:r>
            <a:endParaRPr lang="en-IN" altLang="en-US" sz="2800" i="1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24563" y="1"/>
            <a:ext cx="46037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rgbClr val="0070C0"/>
                </a:solidFill>
              </a:rPr>
              <a:t>Introduction - Lines</a:t>
            </a:r>
          </a:p>
        </p:txBody>
      </p:sp>
    </p:spTree>
    <p:extLst>
      <p:ext uri="{BB962C8B-B14F-4D97-AF65-F5344CB8AC3E}">
        <p14:creationId xmlns:p14="http://schemas.microsoft.com/office/powerpoint/2010/main" val="26123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1589088" y="928688"/>
            <a:ext cx="9078912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Each line on a drawing represents specific precise information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regarding the components design.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37891" name="Picture 12" descr="alphabet of 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928814"/>
            <a:ext cx="6234112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8"/>
          <p:cNvSpPr>
            <a:spLocks noChangeArrowheads="1"/>
          </p:cNvSpPr>
          <p:nvPr/>
        </p:nvSpPr>
        <p:spPr bwMode="auto">
          <a:xfrm>
            <a:off x="6445250" y="1"/>
            <a:ext cx="54190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rgbClr val="0070C0"/>
                </a:solidFill>
              </a:rPr>
              <a:t>Introduction </a:t>
            </a:r>
            <a:r>
              <a:rPr lang="en-US" altLang="en-US" sz="4000" dirty="0" smtClean="0">
                <a:solidFill>
                  <a:srgbClr val="0070C0"/>
                </a:solidFill>
              </a:rPr>
              <a:t>– Line Types</a:t>
            </a:r>
            <a:endParaRPr lang="en-US" alt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000125"/>
            <a:ext cx="882650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Box 5"/>
          <p:cNvSpPr txBox="1">
            <a:spLocks noChangeArrowheads="1"/>
          </p:cNvSpPr>
          <p:nvPr/>
        </p:nvSpPr>
        <p:spPr bwMode="auto">
          <a:xfrm>
            <a:off x="1952626" y="428626"/>
            <a:ext cx="1928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Common</a:t>
            </a:r>
            <a:endParaRPr lang="en-IN" altLang="en-US" sz="2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16" name="Rectangle 6"/>
          <p:cNvSpPr>
            <a:spLocks noChangeArrowheads="1"/>
          </p:cNvSpPr>
          <p:nvPr/>
        </p:nvSpPr>
        <p:spPr bwMode="auto">
          <a:xfrm>
            <a:off x="7583488" y="1"/>
            <a:ext cx="30845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70C0"/>
                </a:solidFill>
              </a:rPr>
              <a:t>Types of Lines</a:t>
            </a:r>
          </a:p>
        </p:txBody>
      </p:sp>
    </p:spTree>
    <p:extLst>
      <p:ext uri="{BB962C8B-B14F-4D97-AF65-F5344CB8AC3E}">
        <p14:creationId xmlns:p14="http://schemas.microsoft.com/office/powerpoint/2010/main" val="6601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5"/>
          <p:cNvGrpSpPr>
            <a:grpSpLocks/>
          </p:cNvGrpSpPr>
          <p:nvPr/>
        </p:nvGrpSpPr>
        <p:grpSpPr bwMode="auto">
          <a:xfrm>
            <a:off x="1738314" y="1357314"/>
            <a:ext cx="8739187" cy="4676775"/>
            <a:chOff x="0" y="714356"/>
            <a:chExt cx="8738943" cy="4676780"/>
          </a:xfrm>
        </p:grpSpPr>
        <p:pic>
          <p:nvPicPr>
            <p:cNvPr id="3994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28736"/>
              <a:ext cx="8738943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20" y="714356"/>
              <a:ext cx="7929618" cy="640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39" name="TextBox 7"/>
          <p:cNvSpPr txBox="1">
            <a:spLocks noChangeArrowheads="1"/>
          </p:cNvSpPr>
          <p:nvPr/>
        </p:nvSpPr>
        <p:spPr bwMode="auto">
          <a:xfrm>
            <a:off x="1952626" y="428626"/>
            <a:ext cx="1928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Special</a:t>
            </a:r>
            <a:endParaRPr lang="en-IN" altLang="en-US" sz="2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9940" name="Rectangle 8"/>
          <p:cNvSpPr>
            <a:spLocks noChangeArrowheads="1"/>
          </p:cNvSpPr>
          <p:nvPr/>
        </p:nvSpPr>
        <p:spPr bwMode="auto">
          <a:xfrm>
            <a:off x="7583488" y="1"/>
            <a:ext cx="30845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70C0"/>
                </a:solidFill>
              </a:rPr>
              <a:t>Types of Lines</a:t>
            </a:r>
          </a:p>
        </p:txBody>
      </p:sp>
    </p:spTree>
    <p:extLst>
      <p:ext uri="{BB962C8B-B14F-4D97-AF65-F5344CB8AC3E}">
        <p14:creationId xmlns:p14="http://schemas.microsoft.com/office/powerpoint/2010/main" val="29489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500563"/>
            <a:ext cx="2994025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0" y="1"/>
            <a:ext cx="3352800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b="1" dirty="0">
                <a:solidFill>
                  <a:srgbClr val="FF0000"/>
                </a:solidFill>
              </a:rPr>
              <a:t>Visible lines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dirty="0"/>
              <a:t>To draw outlines of visible edges.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dirty="0"/>
              <a:t>Drawn in continuous thick lines.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237457" y="3429795"/>
            <a:ext cx="6858000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060032" y="3393282"/>
            <a:ext cx="6858000" cy="71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67250" y="0"/>
            <a:ext cx="2667000" cy="2032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b="1" dirty="0">
                <a:solidFill>
                  <a:srgbClr val="FF0000"/>
                </a:solidFill>
              </a:rPr>
              <a:t>Hidden lines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dirty="0"/>
              <a:t>Medium thick lines.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dirty="0"/>
              <a:t>To draw invisible edges.</a:t>
            </a:r>
          </a:p>
        </p:txBody>
      </p:sp>
      <p:pic>
        <p:nvPicPr>
          <p:cNvPr id="40967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4643438"/>
            <a:ext cx="2571750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24750" y="0"/>
            <a:ext cx="2819400" cy="2954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b="1" dirty="0">
                <a:solidFill>
                  <a:srgbClr val="FF0000"/>
                </a:solidFill>
              </a:rPr>
              <a:t>Center lines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dirty="0"/>
              <a:t>Thin lines with alternate long dash and dot.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dirty="0"/>
              <a:t>To draw symmetrical objects.</a:t>
            </a:r>
          </a:p>
        </p:txBody>
      </p:sp>
      <p:pic>
        <p:nvPicPr>
          <p:cNvPr id="40969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4643438"/>
            <a:ext cx="271780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1952626" y="2928939"/>
            <a:ext cx="2143125" cy="1587"/>
          </a:xfrm>
          <a:prstGeom prst="line">
            <a:avLst/>
          </a:prstGeom>
          <a:ln w="254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53001" y="2928939"/>
            <a:ext cx="2143125" cy="1587"/>
          </a:xfrm>
          <a:prstGeom prst="line">
            <a:avLst/>
          </a:prstGeom>
          <a:ln w="19050" cmpd="sng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81938" y="3714750"/>
            <a:ext cx="2214562" cy="1588"/>
          </a:xfrm>
          <a:prstGeom prst="line">
            <a:avLst/>
          </a:prstGeom>
          <a:ln w="158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091488" y="3751263"/>
            <a:ext cx="1643063" cy="1588"/>
          </a:xfrm>
          <a:prstGeom prst="line">
            <a:avLst/>
          </a:prstGeom>
          <a:ln w="15875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284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928688"/>
            <a:ext cx="74676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2595564" y="1"/>
            <a:ext cx="823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0070C0"/>
                </a:solidFill>
              </a:rPr>
              <a:t>Example of different Lines in a drawing</a:t>
            </a:r>
          </a:p>
        </p:txBody>
      </p:sp>
    </p:spTree>
    <p:extLst>
      <p:ext uri="{BB962C8B-B14F-4D97-AF65-F5344CB8AC3E}">
        <p14:creationId xmlns:p14="http://schemas.microsoft.com/office/powerpoint/2010/main" val="310850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914400"/>
            <a:ext cx="616585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3309939" y="285751"/>
            <a:ext cx="78739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Good</a:t>
            </a:r>
          </a:p>
        </p:txBody>
      </p:sp>
      <p:sp>
        <p:nvSpPr>
          <p:cNvPr id="43012" name="Rectangle 5"/>
          <p:cNvSpPr>
            <a:spLocks noChangeArrowheads="1"/>
          </p:cNvSpPr>
          <p:nvPr/>
        </p:nvSpPr>
        <p:spPr bwMode="auto">
          <a:xfrm>
            <a:off x="6881814" y="285751"/>
            <a:ext cx="62068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8248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64322" y="3480178"/>
            <a:ext cx="4899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Thank You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1970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38300" y="258764"/>
            <a:ext cx="8915400" cy="59404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Items required for Drawing class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 pitchFamily="34" charset="0"/>
                <a:cs typeface="Calibri" pitchFamily="34" charset="0"/>
              </a:rPr>
              <a:t>Drawing board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Drawing sheet – A2 Size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Mini-drafter</a:t>
            </a: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 pitchFamily="34" charset="0"/>
                <a:cs typeface="Calibri" pitchFamily="34" charset="0"/>
              </a:rPr>
              <a:t>/ Drafting machine/ T-Square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 pitchFamily="34" charset="0"/>
                <a:cs typeface="Calibri" pitchFamily="34" charset="0"/>
              </a:rPr>
              <a:t>Instrument box containing Compass, Bow Compass, Divider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Scale( Ruler)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 pitchFamily="34" charset="0"/>
                <a:cs typeface="Calibri" pitchFamily="34" charset="0"/>
              </a:rPr>
              <a:t>Protractor, </a:t>
            </a:r>
            <a:r>
              <a:rPr lang="en-US" sz="2000" b="1" dirty="0" err="1">
                <a:latin typeface="Calibri" pitchFamily="34" charset="0"/>
                <a:cs typeface="Calibri" pitchFamily="34" charset="0"/>
              </a:rPr>
              <a:t>ProCircle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Drawing pencils- 2H,H, HB, B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Drawing sheet Holder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Sharpener, Eraser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Drawing clip/Adhesive tape -&gt;Paper Knife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Cloth to Clean</a:t>
            </a:r>
          </a:p>
          <a:p>
            <a:pPr lvl="2" eaLnBrk="1" hangingPunct="1">
              <a:spcBef>
                <a:spcPct val="50000"/>
              </a:spcBef>
              <a:defRPr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Rough Sheets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6" y="3868739"/>
            <a:ext cx="5864225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5175"/>
            <a:ext cx="29591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1284288"/>
            <a:ext cx="6496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5238751" y="214313"/>
            <a:ext cx="300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Drawing board</a:t>
            </a:r>
            <a:endParaRPr lang="en-I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6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219201"/>
            <a:ext cx="3354388" cy="4525963"/>
          </a:xfrm>
        </p:spPr>
      </p:pic>
      <p:sp>
        <p:nvSpPr>
          <p:cNvPr id="22531" name="AutoShape 2" descr="Image result for drawing sheet size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24338"/>
            <a:ext cx="464185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1277938"/>
            <a:ext cx="2471738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5238751" y="214313"/>
            <a:ext cx="300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Drawing Sheet</a:t>
            </a:r>
            <a:endParaRPr lang="en-I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838200"/>
            <a:ext cx="4827588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990601"/>
            <a:ext cx="3240088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4267200"/>
            <a:ext cx="1755775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2024064" y="5357813"/>
            <a:ext cx="300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T-Square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23558" name="TextBox 6"/>
          <p:cNvSpPr txBox="1">
            <a:spLocks noChangeArrowheads="1"/>
          </p:cNvSpPr>
          <p:nvPr/>
        </p:nvSpPr>
        <p:spPr bwMode="auto">
          <a:xfrm>
            <a:off x="5595939" y="5786438"/>
            <a:ext cx="300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Set square</a:t>
            </a:r>
            <a:endParaRPr lang="en-I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24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67818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2"/>
          <p:cNvSpPr txBox="1">
            <a:spLocks noChangeArrowheads="1"/>
          </p:cNvSpPr>
          <p:nvPr/>
        </p:nvSpPr>
        <p:spPr bwMode="auto">
          <a:xfrm>
            <a:off x="5238751" y="214313"/>
            <a:ext cx="300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Mini-Drafter</a:t>
            </a:r>
            <a:endParaRPr lang="en-I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533401"/>
            <a:ext cx="7827963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3122614"/>
            <a:ext cx="1846263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9" y="3113089"/>
            <a:ext cx="2257425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39" y="5686425"/>
            <a:ext cx="1595437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4" y="3113088"/>
            <a:ext cx="1335087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089" y="4591050"/>
            <a:ext cx="1481137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3290889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0" name="TextBox 9"/>
          <p:cNvSpPr txBox="1">
            <a:spLocks noChangeArrowheads="1"/>
          </p:cNvSpPr>
          <p:nvPr/>
        </p:nvSpPr>
        <p:spPr bwMode="auto">
          <a:xfrm>
            <a:off x="1524001" y="5214938"/>
            <a:ext cx="300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Drawing Clips</a:t>
            </a:r>
            <a:endParaRPr lang="en-I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0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2625" y="1643063"/>
            <a:ext cx="1295400" cy="1555750"/>
          </a:xfrm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1" y="214313"/>
            <a:ext cx="26574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4" y="1"/>
            <a:ext cx="21986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4005263"/>
            <a:ext cx="3033713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8" y="2214564"/>
            <a:ext cx="30289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6" y="428626"/>
            <a:ext cx="32289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916113"/>
            <a:ext cx="31242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000500"/>
            <a:ext cx="26003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4" name="TextBox 10"/>
          <p:cNvSpPr txBox="1">
            <a:spLocks noChangeArrowheads="1"/>
          </p:cNvSpPr>
          <p:nvPr/>
        </p:nvSpPr>
        <p:spPr bwMode="auto">
          <a:xfrm>
            <a:off x="1524001" y="3143250"/>
            <a:ext cx="300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Bow Compass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26635" name="TextBox 11"/>
          <p:cNvSpPr txBox="1">
            <a:spLocks noChangeArrowheads="1"/>
          </p:cNvSpPr>
          <p:nvPr/>
        </p:nvSpPr>
        <p:spPr bwMode="auto">
          <a:xfrm>
            <a:off x="4524376" y="1714500"/>
            <a:ext cx="2143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Protector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26636" name="TextBox 12"/>
          <p:cNvSpPr txBox="1">
            <a:spLocks noChangeArrowheads="1"/>
          </p:cNvSpPr>
          <p:nvPr/>
        </p:nvSpPr>
        <p:spPr bwMode="auto">
          <a:xfrm>
            <a:off x="7667626" y="3500438"/>
            <a:ext cx="300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Drawing Box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26637" name="TextBox 13"/>
          <p:cNvSpPr txBox="1">
            <a:spLocks noChangeArrowheads="1"/>
          </p:cNvSpPr>
          <p:nvPr/>
        </p:nvSpPr>
        <p:spPr bwMode="auto">
          <a:xfrm>
            <a:off x="1881189" y="6000750"/>
            <a:ext cx="3000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French Curve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26638" name="TextBox 14"/>
          <p:cNvSpPr txBox="1">
            <a:spLocks noChangeArrowheads="1"/>
          </p:cNvSpPr>
          <p:nvPr/>
        </p:nvSpPr>
        <p:spPr bwMode="auto">
          <a:xfrm>
            <a:off x="4295775" y="6021388"/>
            <a:ext cx="1785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Pro-Circle</a:t>
            </a:r>
            <a:endParaRPr lang="en-IN" altLang="en-US">
              <a:solidFill>
                <a:srgbClr val="FF0000"/>
              </a:solidFill>
            </a:endParaRPr>
          </a:p>
        </p:txBody>
      </p:sp>
      <p:pic>
        <p:nvPicPr>
          <p:cNvPr id="26639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4005263"/>
            <a:ext cx="3490912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0" name="TextBox 6"/>
          <p:cNvSpPr txBox="1">
            <a:spLocks noChangeArrowheads="1"/>
          </p:cNvSpPr>
          <p:nvPr/>
        </p:nvSpPr>
        <p:spPr bwMode="auto">
          <a:xfrm>
            <a:off x="6667500" y="5876925"/>
            <a:ext cx="400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Drawing Paper Holder</a:t>
            </a:r>
            <a:endParaRPr lang="en-I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53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Box 5"/>
          <p:cNvSpPr txBox="1">
            <a:spLocks noChangeArrowheads="1"/>
          </p:cNvSpPr>
          <p:nvPr/>
        </p:nvSpPr>
        <p:spPr bwMode="auto">
          <a:xfrm>
            <a:off x="5595938" y="0"/>
            <a:ext cx="4857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</a:rPr>
              <a:t>Drawing Sheet Layout</a:t>
            </a:r>
            <a:endParaRPr lang="en-IN" altLang="en-US">
              <a:solidFill>
                <a:srgbClr val="FF0000"/>
              </a:solidFill>
            </a:endParaRPr>
          </a:p>
        </p:txBody>
      </p:sp>
      <p:sp>
        <p:nvSpPr>
          <p:cNvPr id="27653" name="TextBox 12"/>
          <p:cNvSpPr txBox="1">
            <a:spLocks noChangeArrowheads="1"/>
          </p:cNvSpPr>
          <p:nvPr/>
        </p:nvSpPr>
        <p:spPr bwMode="auto">
          <a:xfrm>
            <a:off x="2135189" y="5084764"/>
            <a:ext cx="1944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Trimmed sheet</a:t>
            </a:r>
          </a:p>
        </p:txBody>
      </p:sp>
      <p:sp>
        <p:nvSpPr>
          <p:cNvPr id="27655" name="TextBox 15"/>
          <p:cNvSpPr txBox="1">
            <a:spLocks noChangeArrowheads="1"/>
          </p:cNvSpPr>
          <p:nvPr/>
        </p:nvSpPr>
        <p:spPr bwMode="auto">
          <a:xfrm>
            <a:off x="7824788" y="5013325"/>
            <a:ext cx="1871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Drawing margin</a:t>
            </a:r>
          </a:p>
        </p:txBody>
      </p:sp>
      <p:sp>
        <p:nvSpPr>
          <p:cNvPr id="27656" name="TextBox 18"/>
          <p:cNvSpPr txBox="1">
            <a:spLocks noChangeArrowheads="1"/>
          </p:cNvSpPr>
          <p:nvPr/>
        </p:nvSpPr>
        <p:spPr bwMode="auto">
          <a:xfrm>
            <a:off x="4367213" y="3789363"/>
            <a:ext cx="1873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Drawing  Space</a:t>
            </a:r>
          </a:p>
        </p:txBody>
      </p:sp>
      <p:sp>
        <p:nvSpPr>
          <p:cNvPr id="27657" name="Rectangle 2"/>
          <p:cNvSpPr>
            <a:spLocks noChangeArrowheads="1"/>
          </p:cNvSpPr>
          <p:nvPr/>
        </p:nvSpPr>
        <p:spPr bwMode="auto">
          <a:xfrm>
            <a:off x="6600825" y="5732464"/>
            <a:ext cx="3886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mic Sans MS" panose="030F0702030302020204" pitchFamily="66" charset="0"/>
              </a:rPr>
              <a:t>Title Block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</a:rPr>
              <a:t>Location - Bottom right corner – </a:t>
            </a:r>
            <a:r>
              <a:rPr lang="en-US" altLang="en-US" sz="1800" b="1">
                <a:solidFill>
                  <a:srgbClr val="000000"/>
                </a:solidFill>
                <a:latin typeface="Comic Sans MS" panose="030F0702030302020204" pitchFamily="66" charset="0"/>
              </a:rPr>
              <a:t>185 mm x 65 mm (BIS)</a:t>
            </a:r>
            <a:endParaRPr lang="en-US" altLang="en-US" sz="1800"/>
          </a:p>
        </p:txBody>
      </p:sp>
      <p:pic>
        <p:nvPicPr>
          <p:cNvPr id="6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07532" y="714375"/>
            <a:ext cx="5638800" cy="4298950"/>
          </a:xfrm>
          <a:noFill/>
        </p:spPr>
      </p:pic>
    </p:spTree>
    <p:extLst>
      <p:ext uri="{BB962C8B-B14F-4D97-AF65-F5344CB8AC3E}">
        <p14:creationId xmlns:p14="http://schemas.microsoft.com/office/powerpoint/2010/main" val="9522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272</Words>
  <Application>Microsoft Office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Times New Roman</vt:lpstr>
      <vt:lpstr>Office Theme</vt:lpstr>
      <vt:lpstr>L2_Drawing Instruments and Line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L2_Engineering Drawing</dc:title>
  <dc:creator>Santhi</dc:creator>
  <cp:lastModifiedBy>Santhi</cp:lastModifiedBy>
  <cp:revision>6</cp:revision>
  <dcterms:created xsi:type="dcterms:W3CDTF">2021-05-04T07:26:21Z</dcterms:created>
  <dcterms:modified xsi:type="dcterms:W3CDTF">2021-05-04T08:36:48Z</dcterms:modified>
</cp:coreProperties>
</file>